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comments/comment1.xml" ContentType="application/vnd.openxmlformats-officedocument.presentationml.comments+xml"/>
  <Override PartName="/ppt/comments/comment2.xml" ContentType="application/vnd.openxmlformats-officedocument.presentationml.comments+xml"/>
  <Override PartName="/ppt/comments/comment3.xml" ContentType="application/vnd.openxmlformats-officedocument.presentationml.comments+xml"/>
  <Override PartName="/ppt/comments/comment4.xml" ContentType="application/vnd.openxmlformats-officedocument.presentationml.comments+xml"/>
  <Override PartName="/docProps/core.xml" ContentType="application/vnd.openxmlformats-package.core-properties+xml"/>
  <Override PartName="/docProps/app.xml" ContentType="application/vnd.openxmlformats-officedocument.extended-properties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4"/>
  </p:notesMasterIdLst>
  <p:sldIdLst>
    <p:sldId id="267" r:id="rId2"/>
    <p:sldId id="424" r:id="rId3"/>
    <p:sldId id="432" r:id="rId4"/>
    <p:sldId id="479" r:id="rId5"/>
    <p:sldId id="480" r:id="rId6"/>
    <p:sldId id="437" r:id="rId7"/>
    <p:sldId id="435" r:id="rId8"/>
    <p:sldId id="436" r:id="rId9"/>
    <p:sldId id="481" r:id="rId10"/>
    <p:sldId id="482" r:id="rId11"/>
    <p:sldId id="483" r:id="rId12"/>
    <p:sldId id="438" r:id="rId13"/>
  </p:sldIdLst>
  <p:sldSz cx="12192000" cy="6858000"/>
  <p:notesSz cx="6858000" cy="9144000"/>
  <p:defaultTextStyle>
    <a:defPPr>
      <a:defRPr lang="es-EC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INEC Omar Llambo" initials="IOL" lastIdx="1" clrIdx="0">
    <p:extLst>
      <p:ext uri="{19B8F6BF-5375-455C-9EA6-DF929625EA0E}">
        <p15:presenceInfo xmlns:p15="http://schemas.microsoft.com/office/powerpoint/2012/main" userId="S-1-5-21-2104427130-577111786-1249176396-47720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5D5D"/>
    <a:srgbClr val="FF0000"/>
    <a:srgbClr val="8996FF"/>
    <a:srgbClr val="5F71FF"/>
    <a:srgbClr val="212D5A"/>
    <a:srgbClr val="5E71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8F1DA71-50FE-BDC7-380E-5627E5793EF3}" v="62" dt="2023-05-22T11:52:38.701"/>
    <p1510:client id="{8DFF6B9E-84B6-7613-4FB4-1CA336CF915B}" v="158" dt="2023-05-21T23:41:05.083"/>
    <p1510:client id="{A44E0519-24DB-D413-B72D-DD6A4CA7A0D7}" v="35" dt="2023-05-22T13:46:40.936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2838BEF-8BB2-4498-84A7-C5851F593DF1}" styleName="Estilo medio 4 - Énfasis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  <a:tblStyle styleId="{D113A9D2-9D6B-4929-AA2D-F23B5EE8CBE7}" styleName="Estilo temático 2 - Énfasis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775DCB02-9BB8-47FD-8907-85C794F793BA}" styleName="Estilo temático 1 - Énfasis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08FB837D-C827-4EFA-A057-4D05807E0F7C}" styleName="Estilo temático 1 - Énfasis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35758FB7-9AC5-4552-8A53-C91805E547FA}" styleName="Estilo temático 1 - Énfasis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  <a:tblStyle styleId="{2D5ABB26-0587-4C30-8999-92F81FD0307C}" styleName="Sin estilo ni cuadrícula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F5AB1C69-6EDB-4FF4-983F-18BD219EF322}" styleName="Estilo medio 2 - Énfasis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Estilo medio 2 - Énfasis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Estilo medio 2 - Énfasis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93296810-A885-4BE3-A3E7-6D5BEEA58F35}" styleName="Estilo medio 2 - Énfasis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69012ECD-51FC-41F1-AA8D-1B2483CD663E}" styleName="Estilo claro 2 - Acento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3B4B98B0-60AC-42C2-AFA5-B58CD77FA1E5}" styleName="Estilo claro 1 - Acento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5A111915-BE36-4E01-A7E5-04B1672EAD32}" styleName="Estilo claro 2 - Acento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BDBED569-4797-4DF1-A0F4-6AAB3CD982D8}" styleName="Estilo claro 3 - Acento 5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175" autoAdjust="0"/>
    <p:restoredTop sz="94607"/>
  </p:normalViewPr>
  <p:slideViewPr>
    <p:cSldViewPr snapToGrid="0" snapToObjects="1">
      <p:cViewPr varScale="1">
        <p:scale>
          <a:sx n="78" d="100"/>
          <a:sy n="78" d="100"/>
        </p:scale>
        <p:origin x="67" y="653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42" Type="http://schemas.microsoft.com/office/2015/10/relationships/revisionInfo" Target="revisionInfo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commentAuthors" Target="commentAuthors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4-07-08T16:06:25.924" idx="1">
    <p:pos x="10" y="10"/>
    <p:text/>
    <p:extLst>
      <p:ext uri="{C676402C-5697-4E1C-873F-D02D1690AC5C}">
        <p15:threadingInfo xmlns:p15="http://schemas.microsoft.com/office/powerpoint/2012/main" timeZoneBias="300"/>
      </p:ext>
    </p:extLst>
  </p:cm>
</p:cmLst>
</file>

<file path=ppt/comments/comment2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4-07-08T16:06:25.924" idx="1">
    <p:pos x="10" y="10"/>
    <p:text/>
    <p:extLst>
      <p:ext uri="{C676402C-5697-4E1C-873F-D02D1690AC5C}">
        <p15:threadingInfo xmlns:p15="http://schemas.microsoft.com/office/powerpoint/2012/main" timeZoneBias="300"/>
      </p:ext>
    </p:extLst>
  </p:cm>
</p:cmLst>
</file>

<file path=ppt/comments/comment3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4-07-08T16:06:25.924" idx="1">
    <p:pos x="10" y="10"/>
    <p:text/>
    <p:extLst>
      <p:ext uri="{C676402C-5697-4E1C-873F-D02D1690AC5C}">
        <p15:threadingInfo xmlns:p15="http://schemas.microsoft.com/office/powerpoint/2012/main" timeZoneBias="300"/>
      </p:ext>
    </p:extLst>
  </p:cm>
</p:cmLst>
</file>

<file path=ppt/comments/comment4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4-07-08T16:06:25.924" idx="1">
    <p:pos x="10" y="10"/>
    <p:text/>
    <p:extLst>
      <p:ext uri="{C676402C-5697-4E1C-873F-D02D1690AC5C}">
        <p15:threadingInfo xmlns:p15="http://schemas.microsoft.com/office/powerpoint/2012/main" timeZoneBias="300"/>
      </p:ext>
    </p:extLst>
  </p:cm>
</p:cmLst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EC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1ED4BBE-CE86-6B49-AC2E-27AA863BA074}" type="datetimeFigureOut">
              <a:rPr lang="es-EC" smtClean="0"/>
              <a:t>31/7/2024</a:t>
            </a:fld>
            <a:endParaRPr lang="es-EC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EC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s-ES"/>
              <a:t>Editar los estilos de texto del patrón
Segundo nivel
Tercer nivel
Cuarto nivel
Quinto nivel</a:t>
            </a:r>
            <a:endParaRPr lang="es-EC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EC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5C578A4-7E9F-C242-AAAF-C8A3C9831E10}" type="slidenum">
              <a:rPr lang="es-EC" smtClean="0"/>
              <a:t>‹Nº›</a:t>
            </a:fld>
            <a:endParaRPr lang="es-EC"/>
          </a:p>
        </p:txBody>
      </p:sp>
    </p:spTree>
    <p:extLst>
      <p:ext uri="{BB962C8B-B14F-4D97-AF65-F5344CB8AC3E}">
        <p14:creationId xmlns:p14="http://schemas.microsoft.com/office/powerpoint/2010/main" val="44781402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n 7">
            <a:extLst>
              <a:ext uri="{FF2B5EF4-FFF2-40B4-BE49-F238E27FC236}">
                <a16:creationId xmlns:a16="http://schemas.microsoft.com/office/drawing/2014/main" xmlns="" id="{F401694C-DF5E-CF40-A072-E42A763FDAC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xmlns="" id="{2D04D135-6A91-B14F-AADA-F6A21868AAE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302618" y="1653670"/>
            <a:ext cx="8197516" cy="1854417"/>
          </a:xfrm>
        </p:spPr>
        <p:txBody>
          <a:bodyPr anchor="ctr">
            <a:normAutofit/>
          </a:bodyPr>
          <a:lstStyle>
            <a:lvl1pPr algn="l">
              <a:defRPr sz="5400" b="1">
                <a:solidFill>
                  <a:schemeClr val="bg1"/>
                </a:solidFill>
              </a:defRPr>
            </a:lvl1pPr>
          </a:lstStyle>
          <a:p>
            <a:r>
              <a:rPr lang="es-ES" dirty="0"/>
              <a:t>Título de la</a:t>
            </a:r>
            <a:br>
              <a:rPr lang="es-ES" dirty="0"/>
            </a:br>
            <a:r>
              <a:rPr lang="es-ES" dirty="0"/>
              <a:t>presentación</a:t>
            </a:r>
            <a:endParaRPr lang="es-EC" dirty="0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xmlns="" id="{ECC0002B-CB7D-FA4D-B9DD-6A7C5A2F7717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302618" y="3621368"/>
            <a:ext cx="8197516" cy="700455"/>
          </a:xfrm>
        </p:spPr>
        <p:txBody>
          <a:bodyPr>
            <a:normAutofit/>
          </a:bodyPr>
          <a:lstStyle>
            <a:lvl1pPr marL="0" indent="0" algn="l">
              <a:buNone/>
              <a:defRPr sz="36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 dirty="0"/>
              <a:t>Agregar subtítulo</a:t>
            </a:r>
            <a:endParaRPr lang="es-EC" dirty="0"/>
          </a:p>
        </p:txBody>
      </p:sp>
      <p:sp>
        <p:nvSpPr>
          <p:cNvPr id="6" name="Marcador de texto 5">
            <a:extLst>
              <a:ext uri="{FF2B5EF4-FFF2-40B4-BE49-F238E27FC236}">
                <a16:creationId xmlns:a16="http://schemas.microsoft.com/office/drawing/2014/main" xmlns="" id="{EC4F6E77-1907-734F-8C53-36C6ACA0BC79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302618" y="4441508"/>
            <a:ext cx="2093725" cy="481281"/>
          </a:xfrm>
          <a:prstGeom prst="roundRect">
            <a:avLst/>
          </a:prstGeom>
          <a:solidFill>
            <a:srgbClr val="5E71FF"/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</a:lstStyle>
          <a:p>
            <a:r>
              <a:rPr lang="es-ES" dirty="0"/>
              <a:t>Mes, año</a:t>
            </a:r>
            <a:endParaRPr lang="x-none" dirty="0"/>
          </a:p>
        </p:txBody>
      </p:sp>
    </p:spTree>
    <p:extLst>
      <p:ext uri="{BB962C8B-B14F-4D97-AF65-F5344CB8AC3E}">
        <p14:creationId xmlns:p14="http://schemas.microsoft.com/office/powerpoint/2010/main" val="14236926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parado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n 7">
            <a:extLst>
              <a:ext uri="{FF2B5EF4-FFF2-40B4-BE49-F238E27FC236}">
                <a16:creationId xmlns:a16="http://schemas.microsoft.com/office/drawing/2014/main" xmlns="" id="{67587F1A-3C8D-0640-981D-DAC840BFCAB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xmlns="" id="{F97BE1BF-79F0-1B44-AE84-19BDF227343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838203" y="2710138"/>
            <a:ext cx="7077694" cy="957087"/>
          </a:xfrm>
        </p:spPr>
        <p:txBody>
          <a:bodyPr anchor="ctr">
            <a:normAutofit/>
          </a:bodyPr>
          <a:lstStyle>
            <a:lvl1pPr algn="l">
              <a:defRPr sz="5000" b="1">
                <a:solidFill>
                  <a:schemeClr val="bg1"/>
                </a:solidFill>
              </a:defRPr>
            </a:lvl1pPr>
          </a:lstStyle>
          <a:p>
            <a:r>
              <a:rPr lang="es-ES" dirty="0"/>
              <a:t>Modificar título</a:t>
            </a:r>
            <a:endParaRPr lang="es-EC" dirty="0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xmlns="" id="{036DA108-CC64-8041-9CE8-6611CB1CF76D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2838450" y="3824247"/>
            <a:ext cx="7077075" cy="628650"/>
          </a:xfrm>
        </p:spPr>
        <p:txBody>
          <a:bodyPr anchor="ctr"/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s-ES" dirty="0"/>
              <a:t>Modificar subtítulo</a:t>
            </a:r>
            <a:endParaRPr lang="x-none" dirty="0"/>
          </a:p>
        </p:txBody>
      </p:sp>
      <p:sp>
        <p:nvSpPr>
          <p:cNvPr id="9" name="Marcador de texto 5">
            <a:extLst>
              <a:ext uri="{FF2B5EF4-FFF2-40B4-BE49-F238E27FC236}">
                <a16:creationId xmlns:a16="http://schemas.microsoft.com/office/drawing/2014/main" xmlns="" id="{C1A5B344-05A5-8640-8E2E-E3968895E50A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838203" y="1174282"/>
            <a:ext cx="2012930" cy="1145056"/>
          </a:xfrm>
        </p:spPr>
        <p:txBody>
          <a:bodyPr>
            <a:noAutofit/>
          </a:bodyPr>
          <a:lstStyle>
            <a:lvl1pPr marL="0" indent="0" algn="ctr">
              <a:buNone/>
              <a:defRPr sz="8000" b="1">
                <a:solidFill>
                  <a:srgbClr val="5F71FF"/>
                </a:solidFill>
              </a:defRPr>
            </a:lvl1pPr>
          </a:lstStyle>
          <a:p>
            <a:r>
              <a:rPr lang="es-ES" dirty="0"/>
              <a:t>01.</a:t>
            </a:r>
            <a:endParaRPr lang="x-none" dirty="0"/>
          </a:p>
        </p:txBody>
      </p:sp>
      <p:sp>
        <p:nvSpPr>
          <p:cNvPr id="10" name="Redondear rectángulo de esquina del mismo lado 9">
            <a:extLst>
              <a:ext uri="{FF2B5EF4-FFF2-40B4-BE49-F238E27FC236}">
                <a16:creationId xmlns:a16="http://schemas.microsoft.com/office/drawing/2014/main" xmlns="" id="{EA77332D-5BE6-2E41-9430-D977A7350C72}"/>
              </a:ext>
            </a:extLst>
          </p:cNvPr>
          <p:cNvSpPr/>
          <p:nvPr userDrawn="1"/>
        </p:nvSpPr>
        <p:spPr>
          <a:xfrm>
            <a:off x="11126804" y="6210544"/>
            <a:ext cx="635268" cy="647456"/>
          </a:xfrm>
          <a:prstGeom prst="round2SameRect">
            <a:avLst/>
          </a:prstGeom>
          <a:solidFill>
            <a:srgbClr val="5F71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 dirty="0"/>
          </a:p>
        </p:txBody>
      </p:sp>
      <p:sp>
        <p:nvSpPr>
          <p:cNvPr id="11" name="Marcador de texto 5">
            <a:extLst>
              <a:ext uri="{FF2B5EF4-FFF2-40B4-BE49-F238E27FC236}">
                <a16:creationId xmlns:a16="http://schemas.microsoft.com/office/drawing/2014/main" xmlns="" id="{5231DEA9-1501-A14C-A340-D43A76109E6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1032733" y="6311529"/>
            <a:ext cx="842962" cy="534596"/>
          </a:xfrm>
        </p:spPr>
        <p:txBody>
          <a:bodyPr>
            <a:normAutofit/>
          </a:bodyPr>
          <a:lstStyle>
            <a:lvl1pPr marL="0" indent="0" algn="ctr">
              <a:buNone/>
              <a:defRPr sz="3000" b="1">
                <a:solidFill>
                  <a:schemeClr val="bg1"/>
                </a:solidFill>
              </a:defRPr>
            </a:lvl1pPr>
          </a:lstStyle>
          <a:p>
            <a:r>
              <a:rPr lang="es-ES" dirty="0"/>
              <a:t>01</a:t>
            </a:r>
            <a:endParaRPr lang="x-none" dirty="0"/>
          </a:p>
        </p:txBody>
      </p:sp>
    </p:spTree>
    <p:extLst>
      <p:ext uri="{BB962C8B-B14F-4D97-AF65-F5344CB8AC3E}">
        <p14:creationId xmlns:p14="http://schemas.microsoft.com/office/powerpoint/2010/main" val="35311397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seño personaliz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>
            <a:extLst>
              <a:ext uri="{FF2B5EF4-FFF2-40B4-BE49-F238E27FC236}">
                <a16:creationId xmlns:a16="http://schemas.microsoft.com/office/drawing/2014/main" xmlns="" id="{9B6347D3-1B44-DB40-9A5D-DF538A513AC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xmlns="" id="{A2E9B1DB-9A94-3A40-9F4B-28F59CED0E5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 rot="16200000">
            <a:off x="-481445" y="2363941"/>
            <a:ext cx="4367151" cy="1325563"/>
          </a:xfrm>
        </p:spPr>
        <p:txBody>
          <a:bodyPr>
            <a:normAutofit/>
          </a:bodyPr>
          <a:lstStyle>
            <a:lvl1pPr>
              <a:defRPr sz="6000" b="1">
                <a:solidFill>
                  <a:schemeClr val="bg1"/>
                </a:solidFill>
              </a:defRPr>
            </a:lvl1pPr>
          </a:lstStyle>
          <a:p>
            <a:r>
              <a:rPr lang="es-ES" dirty="0"/>
              <a:t>Contenido</a:t>
            </a:r>
            <a:endParaRPr lang="x-none" dirty="0"/>
          </a:p>
        </p:txBody>
      </p:sp>
      <p:sp>
        <p:nvSpPr>
          <p:cNvPr id="4" name="Marcador de texto 5">
            <a:extLst>
              <a:ext uri="{FF2B5EF4-FFF2-40B4-BE49-F238E27FC236}">
                <a16:creationId xmlns:a16="http://schemas.microsoft.com/office/drawing/2014/main" xmlns="" id="{4970AD63-F706-8342-8F7E-663518769F48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1032733" y="6311529"/>
            <a:ext cx="842962" cy="534596"/>
          </a:xfrm>
        </p:spPr>
        <p:txBody>
          <a:bodyPr>
            <a:normAutofit/>
          </a:bodyPr>
          <a:lstStyle>
            <a:lvl1pPr marL="0" indent="0" algn="ctr">
              <a:buNone/>
              <a:defRPr sz="3000" b="1">
                <a:solidFill>
                  <a:schemeClr val="bg1"/>
                </a:solidFill>
              </a:defRPr>
            </a:lvl1pPr>
          </a:lstStyle>
          <a:p>
            <a:r>
              <a:rPr lang="es-ES" dirty="0"/>
              <a:t>01</a:t>
            </a:r>
            <a:endParaRPr lang="x-none" dirty="0"/>
          </a:p>
        </p:txBody>
      </p:sp>
    </p:spTree>
    <p:extLst>
      <p:ext uri="{BB962C8B-B14F-4D97-AF65-F5344CB8AC3E}">
        <p14:creationId xmlns:p14="http://schemas.microsoft.com/office/powerpoint/2010/main" val="13231682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i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n 7">
            <a:extLst>
              <a:ext uri="{FF2B5EF4-FFF2-40B4-BE49-F238E27FC236}">
                <a16:creationId xmlns:a16="http://schemas.microsoft.com/office/drawing/2014/main" xmlns="" id="{E9DE6FB3-6D8A-A847-ABFF-135A8D48CD5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xmlns="" id="{ACD6AF7B-4823-A647-B98C-1B8371BC90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7198" y="385376"/>
            <a:ext cx="7227771" cy="530024"/>
          </a:xfrm>
        </p:spPr>
        <p:txBody>
          <a:bodyPr>
            <a:normAutofit/>
          </a:bodyPr>
          <a:lstStyle>
            <a:lvl1pPr>
              <a:defRPr sz="3200" b="1">
                <a:solidFill>
                  <a:srgbClr val="212D5A"/>
                </a:solidFill>
              </a:defRPr>
            </a:lvl1pPr>
          </a:lstStyle>
          <a:p>
            <a:r>
              <a:rPr lang="es-ES" dirty="0"/>
              <a:t>Haga clic para modificar</a:t>
            </a:r>
            <a:endParaRPr lang="es-EC" dirty="0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xmlns="" id="{1C2C26F9-496F-4C4E-8339-48DE41724409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797198" y="951025"/>
            <a:ext cx="7227614" cy="499155"/>
          </a:xfrm>
        </p:spPr>
        <p:txBody>
          <a:bodyPr anchor="ctr">
            <a:normAutofit/>
          </a:bodyPr>
          <a:lstStyle>
            <a:lvl1pPr marL="0" indent="0">
              <a:buNone/>
              <a:defRPr sz="24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s-ES" dirty="0"/>
              <a:t>Haga clic para modificar</a:t>
            </a:r>
            <a:endParaRPr lang="x-none" dirty="0"/>
          </a:p>
        </p:txBody>
      </p:sp>
      <p:sp>
        <p:nvSpPr>
          <p:cNvPr id="6" name="Marcador de texto 5">
            <a:extLst>
              <a:ext uri="{FF2B5EF4-FFF2-40B4-BE49-F238E27FC236}">
                <a16:creationId xmlns:a16="http://schemas.microsoft.com/office/drawing/2014/main" xmlns="" id="{C0D8D9E4-ED4C-EB45-8C46-72E5DBAB40D5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1032733" y="6311529"/>
            <a:ext cx="842962" cy="534596"/>
          </a:xfrm>
        </p:spPr>
        <p:txBody>
          <a:bodyPr>
            <a:normAutofit/>
          </a:bodyPr>
          <a:lstStyle>
            <a:lvl1pPr marL="0" indent="0" algn="ctr">
              <a:buNone/>
              <a:defRPr sz="3000" b="1">
                <a:solidFill>
                  <a:schemeClr val="bg1"/>
                </a:solidFill>
              </a:defRPr>
            </a:lvl1pPr>
          </a:lstStyle>
          <a:p>
            <a:r>
              <a:rPr lang="es-ES" dirty="0"/>
              <a:t>01</a:t>
            </a:r>
            <a:endParaRPr lang="x-none" dirty="0"/>
          </a:p>
        </p:txBody>
      </p:sp>
    </p:spTree>
    <p:extLst>
      <p:ext uri="{BB962C8B-B14F-4D97-AF65-F5344CB8AC3E}">
        <p14:creationId xmlns:p14="http://schemas.microsoft.com/office/powerpoint/2010/main" val="86135104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ier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>
            <a:extLst>
              <a:ext uri="{FF2B5EF4-FFF2-40B4-BE49-F238E27FC236}">
                <a16:creationId xmlns:a16="http://schemas.microsoft.com/office/drawing/2014/main" xmlns="" id="{7BDD29F2-EF0B-4347-9278-8857A52A5BE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97762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xmlns="" id="{2E472FB7-C2C3-245C-B8D6-D8430FA9D9E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xmlns="" id="{EA29CCF9-FD08-BC3B-7149-79C6A4BE31B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xmlns="" id="{7F1E5281-7BB6-6D65-561E-C8D1722EC6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638263-A737-4E84-9572-87F252C943F5}" type="datetimeFigureOut">
              <a:rPr lang="es-ES" smtClean="0"/>
              <a:t>31/07/2024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xmlns="" id="{C830DA57-50D3-94DA-3D04-23591E6672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xmlns="" id="{41AC6044-E144-1DF7-A42C-89ADEE9879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827BBA-F377-470C-91F5-0E17062790C9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670395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xmlns="" id="{A0F65DF1-69E9-D42F-4A21-72077A6B26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638263-A737-4E84-9572-87F252C943F5}" type="datetimeFigureOut">
              <a:rPr lang="es-ES" smtClean="0"/>
              <a:t>31/07/2024</a:t>
            </a:fld>
            <a:endParaRPr lang="es-ES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xmlns="" id="{18AF9CD3-36AE-AE78-5BC0-467BFD7D6A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xmlns="" id="{CD5DE2E2-7B5C-2DB4-25C3-8FF87A4402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827BBA-F377-470C-91F5-0E17062790C9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9525274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>
            <a:extLst>
              <a:ext uri="{FF2B5EF4-FFF2-40B4-BE49-F238E27FC236}">
                <a16:creationId xmlns="" xmlns:a16="http://schemas.microsoft.com/office/drawing/2014/main" id="{A3A6E091-7C03-A443-A6D2-38D7BDCE83DA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="" xmlns:a16="http://schemas.microsoft.com/office/drawing/2014/main" id="{850ADB42-67F8-B244-80CB-7A4A6F8B813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40411"/>
            <a:ext cx="7737389" cy="672843"/>
          </a:xfrm>
        </p:spPr>
        <p:txBody>
          <a:bodyPr>
            <a:normAutofit/>
          </a:bodyPr>
          <a:lstStyle>
            <a:lvl1pPr>
              <a:defRPr sz="3600" b="1">
                <a:solidFill>
                  <a:srgbClr val="1F285D"/>
                </a:solidFill>
              </a:defRPr>
            </a:lvl1pPr>
          </a:lstStyle>
          <a:p>
            <a:r>
              <a:rPr lang="es-ES" dirty="0"/>
              <a:t>Editar título</a:t>
            </a:r>
            <a:endParaRPr lang="es-419" dirty="0"/>
          </a:p>
        </p:txBody>
      </p:sp>
      <p:sp>
        <p:nvSpPr>
          <p:cNvPr id="11" name="Marcador de texto 10">
            <a:extLst>
              <a:ext uri="{FF2B5EF4-FFF2-40B4-BE49-F238E27FC236}">
                <a16:creationId xmlns="" xmlns:a16="http://schemas.microsoft.com/office/drawing/2014/main" id="{FE0C7826-BD6F-3F44-93EE-AB675BEF60DB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838200" y="1012825"/>
            <a:ext cx="7737475" cy="457629"/>
          </a:xfrm>
        </p:spPr>
        <p:txBody>
          <a:bodyPr>
            <a:normAutofit/>
          </a:bodyPr>
          <a:lstStyle>
            <a:lvl1pPr marL="0" indent="0">
              <a:buNone/>
              <a:defRPr sz="2400">
                <a:solidFill>
                  <a:srgbClr val="646481"/>
                </a:solidFill>
              </a:defRPr>
            </a:lvl1pPr>
          </a:lstStyle>
          <a:p>
            <a:r>
              <a:rPr lang="es-ES" dirty="0"/>
              <a:t>Haga clic para modificar</a:t>
            </a:r>
            <a:endParaRPr lang="es-419" dirty="0"/>
          </a:p>
        </p:txBody>
      </p:sp>
      <p:sp>
        <p:nvSpPr>
          <p:cNvPr id="13" name="Marcador de texto 12">
            <a:extLst>
              <a:ext uri="{FF2B5EF4-FFF2-40B4-BE49-F238E27FC236}">
                <a16:creationId xmlns="" xmlns:a16="http://schemas.microsoft.com/office/drawing/2014/main" id="{8DAAF717-D746-FE4F-A5F1-E3136E0F16AD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1083969" y="6289632"/>
            <a:ext cx="728662" cy="457629"/>
          </a:xfrm>
        </p:spPr>
        <p:txBody>
          <a:bodyPr/>
          <a:lstStyle>
            <a:lvl1pPr marL="0" indent="0" algn="ctr">
              <a:buNone/>
              <a:defRPr b="1">
                <a:solidFill>
                  <a:schemeClr val="bg1"/>
                </a:solidFill>
              </a:defRPr>
            </a:lvl1pPr>
          </a:lstStyle>
          <a:p>
            <a:r>
              <a:rPr lang="es-ES" dirty="0"/>
              <a:t>01</a:t>
            </a:r>
            <a:endParaRPr lang="es-419" dirty="0"/>
          </a:p>
        </p:txBody>
      </p:sp>
    </p:spTree>
    <p:extLst>
      <p:ext uri="{BB962C8B-B14F-4D97-AF65-F5344CB8AC3E}">
        <p14:creationId xmlns:p14="http://schemas.microsoft.com/office/powerpoint/2010/main" val="337643577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xmlns="" id="{5AFFA344-97B1-2E42-9322-C455A09CB1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s-EC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xmlns="" id="{7249D5DD-1BDF-D242-9FCC-33931EADFD4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r>
              <a:rPr lang="es-ES"/>
              <a:t>Editar los estilos de texto del patrón
Segundo nivel
Tercer nivel
Cuarto nivel
Quinto nivel</a:t>
            </a:r>
            <a:endParaRPr lang="es-EC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xmlns="" id="{138C3082-503C-2949-9FE2-4BE9395DFCF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CD09197-C62B-E041-B7A6-078879F8728D}" type="datetimeFigureOut">
              <a:rPr lang="es-EC" smtClean="0"/>
              <a:t>31/7/2024</a:t>
            </a:fld>
            <a:endParaRPr lang="es-EC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xmlns="" id="{C19FE301-8AFC-C744-B8C1-DE8A5B747F9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EC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xmlns="" id="{B0F974DB-B6FD-6D46-8745-1BB4CB07D8E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579FF70-6B49-2041-A5E1-3A534BD2F87D}" type="slidenum">
              <a:rPr lang="es-EC" smtClean="0"/>
              <a:t>‹Nº›</a:t>
            </a:fld>
            <a:endParaRPr lang="es-EC"/>
          </a:p>
        </p:txBody>
      </p:sp>
    </p:spTree>
    <p:extLst>
      <p:ext uri="{BB962C8B-B14F-4D97-AF65-F5344CB8AC3E}">
        <p14:creationId xmlns:p14="http://schemas.microsoft.com/office/powerpoint/2010/main" val="41557549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1" r:id="rId2"/>
    <p:sldLayoutId id="2147483655" r:id="rId3"/>
    <p:sldLayoutId id="2147483650" r:id="rId4"/>
    <p:sldLayoutId id="2147483654" r:id="rId5"/>
    <p:sldLayoutId id="2147483656" r:id="rId6"/>
    <p:sldLayoutId id="2147483657" r:id="rId7"/>
    <p:sldLayoutId id="2147483658" r:id="rId8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C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3.xml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4.xml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1.xml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2.xml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ítulo 2">
            <a:extLst>
              <a:ext uri="{FF2B5EF4-FFF2-40B4-BE49-F238E27FC236}">
                <a16:creationId xmlns:a16="http://schemas.microsoft.com/office/drawing/2014/main" xmlns="" id="{41407185-C547-004B-A808-08C1D56731E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93612" y="3247097"/>
            <a:ext cx="8197516" cy="700455"/>
          </a:xfrm>
        </p:spPr>
        <p:txBody>
          <a:bodyPr>
            <a:normAutofit fontScale="77500" lnSpcReduction="20000"/>
          </a:bodyPr>
          <a:lstStyle/>
          <a:p>
            <a:r>
              <a:rPr lang="es-ES" dirty="0"/>
              <a:t>Instituto Nacional de Estadística y Censos (INEC) - Ecuador</a:t>
            </a:r>
            <a:endParaRPr lang="x-none" dirty="0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xmlns="" id="{605ED854-5B8D-3741-B50E-44B9B77B9E70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224240" y="4440060"/>
            <a:ext cx="2093725" cy="481281"/>
          </a:xfrm>
        </p:spPr>
        <p:txBody>
          <a:bodyPr>
            <a:normAutofit/>
          </a:bodyPr>
          <a:lstStyle/>
          <a:p>
            <a:r>
              <a:rPr lang="es-ES" dirty="0" smtClean="0"/>
              <a:t>Julio-2024</a:t>
            </a:r>
          </a:p>
        </p:txBody>
      </p:sp>
      <p:sp>
        <p:nvSpPr>
          <p:cNvPr id="5" name="Título 1">
            <a:extLst>
              <a:ext uri="{FF2B5EF4-FFF2-40B4-BE49-F238E27FC236}">
                <a16:creationId xmlns:a16="http://schemas.microsoft.com/office/drawing/2014/main" xmlns="" id="{8A8E9921-E1FF-EE4E-B18A-8E593EF01E20}"/>
              </a:ext>
            </a:extLst>
          </p:cNvPr>
          <p:cNvSpPr txBox="1">
            <a:spLocks/>
          </p:cNvSpPr>
          <p:nvPr/>
        </p:nvSpPr>
        <p:spPr>
          <a:xfrm>
            <a:off x="897234" y="1119348"/>
            <a:ext cx="9244670" cy="1854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400" b="1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" dirty="0" smtClean="0"/>
              <a:t>ANALISIS ZONAS PELIGROSAS - COSTOSAS</a:t>
            </a:r>
            <a:endParaRPr lang="es-ES" dirty="0" smtClean="0"/>
          </a:p>
        </p:txBody>
      </p:sp>
    </p:spTree>
    <p:extLst>
      <p:ext uri="{BB962C8B-B14F-4D97-AF65-F5344CB8AC3E}">
        <p14:creationId xmlns:p14="http://schemas.microsoft.com/office/powerpoint/2010/main" val="33723523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4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" dirty="0" smtClean="0"/>
              <a:t>•Pastaza </a:t>
            </a:r>
            <a:r>
              <a:rPr lang="es-ES" dirty="0"/>
              <a:t>(Provincia)</a:t>
            </a:r>
            <a:endParaRPr lang="es-EC" dirty="0"/>
          </a:p>
        </p:txBody>
      </p:sp>
      <p:sp>
        <p:nvSpPr>
          <p:cNvPr id="7" name="Marcador de texto 6"/>
          <p:cNvSpPr>
            <a:spLocks noGrp="1"/>
          </p:cNvSpPr>
          <p:nvPr>
            <p:ph type="body" sz="quarter" idx="11"/>
          </p:nvPr>
        </p:nvSpPr>
        <p:spPr/>
        <p:txBody>
          <a:bodyPr>
            <a:normAutofit lnSpcReduction="10000"/>
          </a:bodyPr>
          <a:lstStyle/>
          <a:p>
            <a:r>
              <a:rPr lang="es-EC" dirty="0" smtClean="0"/>
              <a:t>03</a:t>
            </a:r>
            <a:endParaRPr lang="es-EC" dirty="0"/>
          </a:p>
        </p:txBody>
      </p:sp>
      <p:sp>
        <p:nvSpPr>
          <p:cNvPr id="4" name="CuadroTexto 3"/>
          <p:cNvSpPr txBox="1"/>
          <p:nvPr/>
        </p:nvSpPr>
        <p:spPr>
          <a:xfrm>
            <a:off x="978408" y="3072384"/>
            <a:ext cx="97840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C" dirty="0"/>
              <a:t> </a:t>
            </a:r>
          </a:p>
        </p:txBody>
      </p:sp>
      <p:graphicFrame>
        <p:nvGraphicFramePr>
          <p:cNvPr id="2" name="Tabla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1894048"/>
              </p:ext>
            </p:extLst>
          </p:nvPr>
        </p:nvGraphicFramePr>
        <p:xfrm>
          <a:off x="3700526" y="1026405"/>
          <a:ext cx="3413507" cy="54864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685558"/>
                <a:gridCol w="1042619"/>
                <a:gridCol w="842665"/>
                <a:gridCol w="842665"/>
              </a:tblGrid>
              <a:tr h="182880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s-EC" sz="1100" dirty="0">
                          <a:effectLst/>
                        </a:rPr>
                        <a:t>Dominio</a:t>
                      </a:r>
                      <a:endParaRPr lang="es-EC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b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s-EC" sz="1100">
                          <a:effectLst/>
                        </a:rPr>
                        <a:t>Tipo</a:t>
                      </a:r>
                      <a:endParaRPr lang="es-EC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b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s-EC" sz="1100">
                          <a:effectLst/>
                        </a:rPr>
                        <a:t>Viviendas</a:t>
                      </a:r>
                      <a:endParaRPr lang="es-EC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b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s-EC" sz="1100">
                          <a:effectLst/>
                        </a:rPr>
                        <a:t>Proporción</a:t>
                      </a:r>
                      <a:endParaRPr lang="es-EC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b"/>
                </a:tc>
              </a:tr>
              <a:tr h="182880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s-EC" sz="1100">
                          <a:effectLst/>
                        </a:rPr>
                        <a:t>16</a:t>
                      </a:r>
                      <a:endParaRPr lang="es-EC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b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s-EC" sz="1100">
                          <a:effectLst/>
                        </a:rPr>
                        <a:t>Costo</a:t>
                      </a:r>
                      <a:endParaRPr lang="es-EC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b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s-EC" sz="1100" dirty="0">
                          <a:effectLst/>
                        </a:rPr>
                        <a:t>2475</a:t>
                      </a:r>
                      <a:endParaRPr lang="es-EC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b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s-EC" sz="1100">
                          <a:effectLst/>
                        </a:rPr>
                        <a:t>8,74</a:t>
                      </a:r>
                      <a:endParaRPr lang="es-EC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b"/>
                </a:tc>
              </a:tr>
              <a:tr h="182880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s-EC" sz="1100">
                          <a:effectLst/>
                        </a:rPr>
                        <a:t>16</a:t>
                      </a:r>
                      <a:endParaRPr lang="es-EC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b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s-EC" sz="1100">
                          <a:effectLst/>
                        </a:rPr>
                        <a:t>Seguro</a:t>
                      </a:r>
                      <a:endParaRPr lang="es-EC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b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s-EC" sz="1100">
                          <a:effectLst/>
                        </a:rPr>
                        <a:t>25858</a:t>
                      </a:r>
                      <a:endParaRPr lang="es-EC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b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s-EC" sz="1100" dirty="0">
                          <a:effectLst/>
                        </a:rPr>
                        <a:t>91,26</a:t>
                      </a:r>
                      <a:endParaRPr lang="es-EC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b"/>
                </a:tc>
              </a:tr>
            </a:tbl>
          </a:graphicData>
        </a:graphic>
      </p:graphicFrame>
      <p:pic>
        <p:nvPicPr>
          <p:cNvPr id="9" name="Imagen 8"/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19426" y="1682496"/>
            <a:ext cx="8596758" cy="49651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411570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4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s-ES" dirty="0" smtClean="0"/>
              <a:t>•Nuevo </a:t>
            </a:r>
            <a:r>
              <a:rPr lang="es-ES" dirty="0"/>
              <a:t>Paraíso (Parroquia) - Orellana</a:t>
            </a:r>
            <a:endParaRPr lang="es-EC" dirty="0"/>
          </a:p>
        </p:txBody>
      </p:sp>
      <p:sp>
        <p:nvSpPr>
          <p:cNvPr id="7" name="Marcador de texto 6"/>
          <p:cNvSpPr>
            <a:spLocks noGrp="1"/>
          </p:cNvSpPr>
          <p:nvPr>
            <p:ph type="body" sz="quarter" idx="11"/>
          </p:nvPr>
        </p:nvSpPr>
        <p:spPr/>
        <p:txBody>
          <a:bodyPr>
            <a:normAutofit lnSpcReduction="10000"/>
          </a:bodyPr>
          <a:lstStyle/>
          <a:p>
            <a:r>
              <a:rPr lang="es-EC" dirty="0" smtClean="0"/>
              <a:t>03</a:t>
            </a:r>
            <a:endParaRPr lang="es-EC" dirty="0"/>
          </a:p>
        </p:txBody>
      </p:sp>
      <p:sp>
        <p:nvSpPr>
          <p:cNvPr id="4" name="CuadroTexto 3"/>
          <p:cNvSpPr txBox="1"/>
          <p:nvPr/>
        </p:nvSpPr>
        <p:spPr>
          <a:xfrm>
            <a:off x="978408" y="3072384"/>
            <a:ext cx="97840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C" dirty="0"/>
              <a:t> </a:t>
            </a:r>
          </a:p>
        </p:txBody>
      </p:sp>
      <p:pic>
        <p:nvPicPr>
          <p:cNvPr id="8" name="Imagen 7"/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6788" y="1887645"/>
            <a:ext cx="9156827" cy="4630801"/>
          </a:xfrm>
          <a:prstGeom prst="rect">
            <a:avLst/>
          </a:prstGeom>
        </p:spPr>
      </p:pic>
      <p:graphicFrame>
        <p:nvGraphicFramePr>
          <p:cNvPr id="3" name="Tabla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41561767"/>
              </p:ext>
            </p:extLst>
          </p:nvPr>
        </p:nvGraphicFramePr>
        <p:xfrm>
          <a:off x="3471926" y="1099929"/>
          <a:ext cx="3971289" cy="54864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797581"/>
                <a:gridCol w="1212988"/>
                <a:gridCol w="980360"/>
                <a:gridCol w="980360"/>
              </a:tblGrid>
              <a:tr h="182880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s-EC" sz="1100">
                          <a:effectLst/>
                        </a:rPr>
                        <a:t>Dominio</a:t>
                      </a:r>
                      <a:endParaRPr lang="es-EC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b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s-EC" sz="1100">
                          <a:effectLst/>
                        </a:rPr>
                        <a:t>Tipo</a:t>
                      </a:r>
                      <a:endParaRPr lang="es-EC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b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s-EC" sz="1100">
                          <a:effectLst/>
                        </a:rPr>
                        <a:t>Viviendas</a:t>
                      </a:r>
                      <a:endParaRPr lang="es-EC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b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s-EC" sz="1100">
                          <a:effectLst/>
                        </a:rPr>
                        <a:t>Proporción</a:t>
                      </a:r>
                      <a:endParaRPr lang="es-EC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b"/>
                </a:tc>
              </a:tr>
              <a:tr h="182880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s-EC" sz="1100">
                          <a:effectLst/>
                        </a:rPr>
                        <a:t>22</a:t>
                      </a:r>
                      <a:endParaRPr lang="es-EC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b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s-EC" sz="1100">
                          <a:effectLst/>
                        </a:rPr>
                        <a:t>Peligrosidad</a:t>
                      </a:r>
                      <a:endParaRPr lang="es-EC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b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s-EC" sz="1100">
                          <a:effectLst/>
                        </a:rPr>
                        <a:t>75</a:t>
                      </a:r>
                      <a:endParaRPr lang="es-EC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b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s-EC" sz="1100">
                          <a:effectLst/>
                        </a:rPr>
                        <a:t>0,17</a:t>
                      </a:r>
                      <a:endParaRPr lang="es-EC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b"/>
                </a:tc>
              </a:tr>
              <a:tr h="182880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s-EC" sz="1100">
                          <a:effectLst/>
                        </a:rPr>
                        <a:t>22</a:t>
                      </a:r>
                      <a:endParaRPr lang="es-EC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b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s-EC" sz="1100">
                          <a:effectLst/>
                        </a:rPr>
                        <a:t>Seguro</a:t>
                      </a:r>
                      <a:endParaRPr lang="es-EC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b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s-EC" sz="1100">
                          <a:effectLst/>
                        </a:rPr>
                        <a:t>44904</a:t>
                      </a:r>
                      <a:endParaRPr lang="es-EC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b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s-EC" sz="1100" dirty="0">
                          <a:effectLst/>
                        </a:rPr>
                        <a:t>99,83</a:t>
                      </a:r>
                      <a:endParaRPr lang="es-EC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b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94409655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585369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" dirty="0" smtClean="0"/>
              <a:t>Introducción</a:t>
            </a:r>
            <a:endParaRPr lang="es-EC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s-EC" dirty="0"/>
          </a:p>
        </p:txBody>
      </p:sp>
      <p:sp>
        <p:nvSpPr>
          <p:cNvPr id="4" name="Marcador de texto 3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s-ES" dirty="0" smtClean="0"/>
              <a:t>01</a:t>
            </a:r>
            <a:endParaRPr lang="es-EC" dirty="0"/>
          </a:p>
        </p:txBody>
      </p:sp>
      <p:sp>
        <p:nvSpPr>
          <p:cNvPr id="5" name="Marcador de texto 4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s-EC"/>
          </a:p>
        </p:txBody>
      </p:sp>
    </p:spTree>
    <p:extLst>
      <p:ext uri="{BB962C8B-B14F-4D97-AF65-F5344CB8AC3E}">
        <p14:creationId xmlns:p14="http://schemas.microsoft.com/office/powerpoint/2010/main" val="19368671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4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" dirty="0" smtClean="0"/>
              <a:t>Introducción</a:t>
            </a:r>
            <a:endParaRPr lang="es-EC" dirty="0"/>
          </a:p>
        </p:txBody>
      </p:sp>
      <p:sp>
        <p:nvSpPr>
          <p:cNvPr id="7" name="Marcador de texto 6"/>
          <p:cNvSpPr>
            <a:spLocks noGrp="1"/>
          </p:cNvSpPr>
          <p:nvPr>
            <p:ph type="body" sz="quarter" idx="11"/>
          </p:nvPr>
        </p:nvSpPr>
        <p:spPr/>
        <p:txBody>
          <a:bodyPr>
            <a:normAutofit lnSpcReduction="10000"/>
          </a:bodyPr>
          <a:lstStyle/>
          <a:p>
            <a:r>
              <a:rPr lang="es-EC" dirty="0" smtClean="0"/>
              <a:t>01</a:t>
            </a:r>
            <a:endParaRPr lang="es-EC" dirty="0"/>
          </a:p>
        </p:txBody>
      </p:sp>
      <p:sp>
        <p:nvSpPr>
          <p:cNvPr id="10" name="Marcador de texto 2"/>
          <p:cNvSpPr txBox="1">
            <a:spLocks/>
          </p:cNvSpPr>
          <p:nvPr/>
        </p:nvSpPr>
        <p:spPr>
          <a:xfrm>
            <a:off x="871220" y="5440294"/>
            <a:ext cx="7806871" cy="49915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s-EC" sz="1800" dirty="0"/>
          </a:p>
        </p:txBody>
      </p:sp>
      <p:sp>
        <p:nvSpPr>
          <p:cNvPr id="3" name="CuadroTexto 2"/>
          <p:cNvSpPr txBox="1"/>
          <p:nvPr/>
        </p:nvSpPr>
        <p:spPr>
          <a:xfrm>
            <a:off x="1563624" y="1472184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s-EC" dirty="0"/>
          </a:p>
        </p:txBody>
      </p:sp>
      <p:sp>
        <p:nvSpPr>
          <p:cNvPr id="12" name="CuadroTexto 11"/>
          <p:cNvSpPr txBox="1"/>
          <p:nvPr/>
        </p:nvSpPr>
        <p:spPr>
          <a:xfrm>
            <a:off x="871220" y="1768948"/>
            <a:ext cx="9479788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s-EC" sz="2000" dirty="0"/>
              <a:t>Una vez enviada la muestra de la ENIGHUR se recibieron algunas observaciones con respecto a los índices de peligrosidad que se dan en determinadas zonas, lo que haría inviable el levantamiento de las encuestas en dichos territorios. </a:t>
            </a:r>
            <a:endParaRPr lang="es-EC" sz="2000" dirty="0" smtClean="0"/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s-EC" sz="2000" dirty="0" smtClean="0"/>
              <a:t>Esto </a:t>
            </a:r>
            <a:r>
              <a:rPr lang="es-EC" sz="2000" dirty="0"/>
              <a:t>afectaría directamente a la cobertura y por tanto a las estimaciones que se deseen </a:t>
            </a:r>
            <a:r>
              <a:rPr lang="es-EC" sz="2000" dirty="0" smtClean="0"/>
              <a:t>realizar.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s-EC" sz="2000" dirty="0"/>
              <a:t>S</a:t>
            </a:r>
            <a:r>
              <a:rPr lang="es-EC" sz="2000" dirty="0" smtClean="0"/>
              <a:t>e </a:t>
            </a:r>
            <a:r>
              <a:rPr lang="es-EC" sz="2000" dirty="0"/>
              <a:t>propone realizar un ejercicio práctico que permita conocer más de cerca esta problemática y con ello los </a:t>
            </a:r>
            <a:r>
              <a:rPr lang="es-EC" sz="2000" dirty="0" smtClean="0"/>
              <a:t>posibles impactos en </a:t>
            </a:r>
            <a:r>
              <a:rPr lang="es-EC" sz="2000" dirty="0"/>
              <a:t>la operación estadística. </a:t>
            </a:r>
          </a:p>
          <a:p>
            <a:pPr algn="just"/>
            <a:endParaRPr lang="es-ES" sz="2000" dirty="0" smtClean="0"/>
          </a:p>
        </p:txBody>
      </p:sp>
    </p:spTree>
    <p:extLst>
      <p:ext uri="{BB962C8B-B14F-4D97-AF65-F5344CB8AC3E}">
        <p14:creationId xmlns:p14="http://schemas.microsoft.com/office/powerpoint/2010/main" val="1457087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lvl="0"/>
            <a:r>
              <a:rPr lang="es-EC" dirty="0"/>
              <a:t>Objetivos</a:t>
            </a:r>
          </a:p>
        </p:txBody>
      </p:sp>
      <p:sp>
        <p:nvSpPr>
          <p:cNvPr id="3" name="Marcador de texto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s-EC" dirty="0"/>
          </a:p>
        </p:txBody>
      </p:sp>
      <p:sp>
        <p:nvSpPr>
          <p:cNvPr id="4" name="Marcador de texto 3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s-ES" dirty="0" smtClean="0"/>
              <a:t>02</a:t>
            </a:r>
            <a:endParaRPr lang="es-EC" dirty="0"/>
          </a:p>
        </p:txBody>
      </p:sp>
      <p:sp>
        <p:nvSpPr>
          <p:cNvPr id="5" name="Marcador de texto 4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s-EC"/>
          </a:p>
        </p:txBody>
      </p:sp>
    </p:spTree>
    <p:extLst>
      <p:ext uri="{BB962C8B-B14F-4D97-AF65-F5344CB8AC3E}">
        <p14:creationId xmlns:p14="http://schemas.microsoft.com/office/powerpoint/2010/main" val="33475127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4"/>
          <p:cNvSpPr>
            <a:spLocks noGrp="1"/>
          </p:cNvSpPr>
          <p:nvPr>
            <p:ph type="title"/>
          </p:nvPr>
        </p:nvSpPr>
        <p:spPr>
          <a:xfrm>
            <a:off x="905960" y="659867"/>
            <a:ext cx="7737389" cy="672843"/>
          </a:xfrm>
        </p:spPr>
        <p:txBody>
          <a:bodyPr>
            <a:normAutofit/>
          </a:bodyPr>
          <a:lstStyle/>
          <a:p>
            <a:r>
              <a:rPr lang="es-ES" dirty="0" smtClean="0"/>
              <a:t>Objetivos</a:t>
            </a:r>
            <a:endParaRPr lang="es-EC" dirty="0"/>
          </a:p>
        </p:txBody>
      </p:sp>
      <p:sp>
        <p:nvSpPr>
          <p:cNvPr id="7" name="Marcador de texto 6"/>
          <p:cNvSpPr>
            <a:spLocks noGrp="1"/>
          </p:cNvSpPr>
          <p:nvPr>
            <p:ph type="body" sz="quarter" idx="11"/>
          </p:nvPr>
        </p:nvSpPr>
        <p:spPr/>
        <p:txBody>
          <a:bodyPr>
            <a:normAutofit lnSpcReduction="10000"/>
          </a:bodyPr>
          <a:lstStyle/>
          <a:p>
            <a:r>
              <a:rPr lang="es-EC" dirty="0" smtClean="0"/>
              <a:t>01</a:t>
            </a:r>
            <a:endParaRPr lang="es-EC" dirty="0"/>
          </a:p>
        </p:txBody>
      </p:sp>
      <p:sp>
        <p:nvSpPr>
          <p:cNvPr id="10" name="Marcador de texto 2"/>
          <p:cNvSpPr txBox="1">
            <a:spLocks/>
          </p:cNvSpPr>
          <p:nvPr/>
        </p:nvSpPr>
        <p:spPr>
          <a:xfrm>
            <a:off x="871220" y="5440294"/>
            <a:ext cx="7806871" cy="49915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s-EC" sz="1800" dirty="0"/>
          </a:p>
        </p:txBody>
      </p:sp>
      <p:sp>
        <p:nvSpPr>
          <p:cNvPr id="3" name="CuadroTexto 2"/>
          <p:cNvSpPr txBox="1"/>
          <p:nvPr/>
        </p:nvSpPr>
        <p:spPr>
          <a:xfrm>
            <a:off x="1563624" y="1472184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s-EC" dirty="0"/>
          </a:p>
        </p:txBody>
      </p:sp>
      <p:sp>
        <p:nvSpPr>
          <p:cNvPr id="12" name="CuadroTexto 11"/>
          <p:cNvSpPr txBox="1"/>
          <p:nvPr/>
        </p:nvSpPr>
        <p:spPr>
          <a:xfrm>
            <a:off x="980948" y="2427472"/>
            <a:ext cx="9662668" cy="17851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s-EC" dirty="0"/>
              <a:t>Realizar un ejercicio práctico que permita conocer más de cerca la problemática de los sectores peligrosos y con ello los impactos que pueden ocasionar en la operación estadística. </a:t>
            </a:r>
            <a:endParaRPr lang="es-EC" dirty="0" smtClean="0"/>
          </a:p>
          <a:p>
            <a:pPr lvl="1"/>
            <a:endParaRPr lang="es-EC" sz="20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s-EC" dirty="0"/>
              <a:t>Analizar la cantidad de viviendas y UPM que estarían involucradas en las zonas de alta peligrosidad.</a:t>
            </a:r>
            <a:endParaRPr lang="es-EC" sz="2000" dirty="0"/>
          </a:p>
        </p:txBody>
      </p:sp>
    </p:spTree>
    <p:extLst>
      <p:ext uri="{BB962C8B-B14F-4D97-AF65-F5344CB8AC3E}">
        <p14:creationId xmlns:p14="http://schemas.microsoft.com/office/powerpoint/2010/main" val="42755413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es-EC" dirty="0"/>
              <a:t>Análisis</a:t>
            </a:r>
          </a:p>
        </p:txBody>
      </p:sp>
      <p:sp>
        <p:nvSpPr>
          <p:cNvPr id="3" name="Marcador de texto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s-EC"/>
          </a:p>
        </p:txBody>
      </p:sp>
      <p:sp>
        <p:nvSpPr>
          <p:cNvPr id="5" name="Marcador de texto 4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s-EC"/>
          </a:p>
        </p:txBody>
      </p:sp>
      <p:sp>
        <p:nvSpPr>
          <p:cNvPr id="6" name="Marcador de texto 3"/>
          <p:cNvSpPr>
            <a:spLocks noGrp="1"/>
          </p:cNvSpPr>
          <p:nvPr>
            <p:ph type="body" sz="quarter" idx="12"/>
          </p:nvPr>
        </p:nvSpPr>
        <p:spPr>
          <a:xfrm>
            <a:off x="2838203" y="1174282"/>
            <a:ext cx="2012930" cy="1145056"/>
          </a:xfrm>
        </p:spPr>
        <p:txBody>
          <a:bodyPr/>
          <a:lstStyle/>
          <a:p>
            <a:r>
              <a:rPr lang="es-ES" dirty="0" smtClean="0"/>
              <a:t>03</a:t>
            </a:r>
            <a:endParaRPr lang="es-EC" dirty="0"/>
          </a:p>
        </p:txBody>
      </p:sp>
    </p:spTree>
    <p:extLst>
      <p:ext uri="{BB962C8B-B14F-4D97-AF65-F5344CB8AC3E}">
        <p14:creationId xmlns:p14="http://schemas.microsoft.com/office/powerpoint/2010/main" val="3793141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4"/>
          <p:cNvSpPr>
            <a:spLocks noGrp="1"/>
          </p:cNvSpPr>
          <p:nvPr>
            <p:ph type="title"/>
          </p:nvPr>
        </p:nvSpPr>
        <p:spPr>
          <a:xfrm>
            <a:off x="929640" y="605587"/>
            <a:ext cx="7737389" cy="672843"/>
          </a:xfrm>
        </p:spPr>
        <p:txBody>
          <a:bodyPr>
            <a:normAutofit/>
          </a:bodyPr>
          <a:lstStyle/>
          <a:p>
            <a:r>
              <a:rPr lang="es-ES" dirty="0" smtClean="0"/>
              <a:t>Análisis</a:t>
            </a:r>
            <a:endParaRPr lang="es-EC" dirty="0"/>
          </a:p>
        </p:txBody>
      </p:sp>
      <p:sp>
        <p:nvSpPr>
          <p:cNvPr id="7" name="Marcador de texto 6"/>
          <p:cNvSpPr>
            <a:spLocks noGrp="1"/>
          </p:cNvSpPr>
          <p:nvPr>
            <p:ph type="body" sz="quarter" idx="11"/>
          </p:nvPr>
        </p:nvSpPr>
        <p:spPr/>
        <p:txBody>
          <a:bodyPr>
            <a:normAutofit lnSpcReduction="10000"/>
          </a:bodyPr>
          <a:lstStyle/>
          <a:p>
            <a:r>
              <a:rPr lang="es-EC" dirty="0" smtClean="0"/>
              <a:t>02</a:t>
            </a:r>
            <a:endParaRPr lang="es-EC" dirty="0"/>
          </a:p>
        </p:txBody>
      </p:sp>
      <p:sp>
        <p:nvSpPr>
          <p:cNvPr id="6" name="CuadroTexto 5"/>
          <p:cNvSpPr txBox="1"/>
          <p:nvPr/>
        </p:nvSpPr>
        <p:spPr>
          <a:xfrm>
            <a:off x="929640" y="2039949"/>
            <a:ext cx="9662668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s-EC" dirty="0"/>
              <a:t>Para el presente ejercicio se considera el listado de UPM y/o sectores que han sido catalogados como “zonas peligrosas” y a su vez han sido envidas desde las </a:t>
            </a:r>
            <a:r>
              <a:rPr lang="es-EC" dirty="0" smtClean="0"/>
              <a:t>zonales.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EC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C" dirty="0" smtClean="0"/>
              <a:t>Cabe </a:t>
            </a:r>
            <a:r>
              <a:rPr lang="es-EC" dirty="0"/>
              <a:t>mencionar que no se ha recibido una información oficial o un listado exhaustivo de duchas zonas, por lo que el ejercicio se limita estrictamente a la información facilitada. </a:t>
            </a:r>
            <a:endParaRPr lang="es-EC" sz="2000" dirty="0"/>
          </a:p>
        </p:txBody>
      </p:sp>
    </p:spTree>
    <p:extLst>
      <p:ext uri="{BB962C8B-B14F-4D97-AF65-F5344CB8AC3E}">
        <p14:creationId xmlns:p14="http://schemas.microsoft.com/office/powerpoint/2010/main" val="158778285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4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" dirty="0"/>
              <a:t>•	Machala</a:t>
            </a:r>
            <a:endParaRPr lang="es-EC" dirty="0"/>
          </a:p>
        </p:txBody>
      </p:sp>
      <p:sp>
        <p:nvSpPr>
          <p:cNvPr id="7" name="Marcador de texto 6"/>
          <p:cNvSpPr>
            <a:spLocks noGrp="1"/>
          </p:cNvSpPr>
          <p:nvPr>
            <p:ph type="body" sz="quarter" idx="11"/>
          </p:nvPr>
        </p:nvSpPr>
        <p:spPr/>
        <p:txBody>
          <a:bodyPr>
            <a:normAutofit lnSpcReduction="10000"/>
          </a:bodyPr>
          <a:lstStyle/>
          <a:p>
            <a:r>
              <a:rPr lang="es-EC" dirty="0" smtClean="0"/>
              <a:t>03</a:t>
            </a:r>
            <a:endParaRPr lang="es-EC" dirty="0"/>
          </a:p>
        </p:txBody>
      </p:sp>
      <p:sp>
        <p:nvSpPr>
          <p:cNvPr id="4" name="CuadroTexto 3"/>
          <p:cNvSpPr txBox="1"/>
          <p:nvPr/>
        </p:nvSpPr>
        <p:spPr>
          <a:xfrm>
            <a:off x="978408" y="3072384"/>
            <a:ext cx="97840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C" dirty="0"/>
              <a:t> </a:t>
            </a:r>
          </a:p>
        </p:txBody>
      </p:sp>
      <p:graphicFrame>
        <p:nvGraphicFramePr>
          <p:cNvPr id="2" name="Tabla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49135530"/>
              </p:ext>
            </p:extLst>
          </p:nvPr>
        </p:nvGraphicFramePr>
        <p:xfrm>
          <a:off x="3918204" y="1109696"/>
          <a:ext cx="4178808" cy="829603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839258"/>
                <a:gridCol w="1276372"/>
                <a:gridCol w="1031589"/>
                <a:gridCol w="1031589"/>
              </a:tblGrid>
              <a:tr h="396767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s-EC" sz="1100" dirty="0">
                          <a:effectLst/>
                        </a:rPr>
                        <a:t>Dominio</a:t>
                      </a:r>
                      <a:endParaRPr lang="es-EC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b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s-EC" sz="1100" dirty="0">
                          <a:effectLst/>
                        </a:rPr>
                        <a:t>Tipo</a:t>
                      </a:r>
                      <a:endParaRPr lang="es-EC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b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s-EC" sz="1100" dirty="0">
                          <a:effectLst/>
                        </a:rPr>
                        <a:t>Viviendas</a:t>
                      </a:r>
                      <a:endParaRPr lang="es-EC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b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s-EC" sz="1100">
                          <a:effectLst/>
                        </a:rPr>
                        <a:t>Proporción</a:t>
                      </a:r>
                      <a:endParaRPr lang="es-EC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b"/>
                </a:tc>
              </a:tr>
              <a:tr h="216418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s-EC" sz="1100">
                          <a:effectLst/>
                        </a:rPr>
                        <a:t>40</a:t>
                      </a:r>
                      <a:endParaRPr lang="es-EC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b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s-EC" sz="1100" dirty="0">
                          <a:effectLst/>
                        </a:rPr>
                        <a:t>Peligrosidad</a:t>
                      </a:r>
                      <a:endParaRPr lang="es-EC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b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s-EC" sz="1100">
                          <a:effectLst/>
                        </a:rPr>
                        <a:t>12434</a:t>
                      </a:r>
                      <a:endParaRPr lang="es-EC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b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s-EC" sz="1100">
                          <a:effectLst/>
                        </a:rPr>
                        <a:t>16,59</a:t>
                      </a:r>
                      <a:endParaRPr lang="es-EC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b"/>
                </a:tc>
              </a:tr>
              <a:tr h="216418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s-EC" sz="1100">
                          <a:effectLst/>
                        </a:rPr>
                        <a:t>40</a:t>
                      </a:r>
                      <a:endParaRPr lang="es-EC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b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s-EC" sz="1100">
                          <a:effectLst/>
                        </a:rPr>
                        <a:t>Seguro</a:t>
                      </a:r>
                      <a:endParaRPr lang="es-EC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b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s-EC" sz="1100">
                          <a:effectLst/>
                        </a:rPr>
                        <a:t>62497</a:t>
                      </a:r>
                      <a:endParaRPr lang="es-EC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b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s-EC" sz="1100" dirty="0">
                          <a:effectLst/>
                        </a:rPr>
                        <a:t>83,41</a:t>
                      </a:r>
                      <a:endParaRPr lang="es-EC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b"/>
                </a:tc>
              </a:tr>
            </a:tbl>
          </a:graphicData>
        </a:graphic>
      </p:graphicFrame>
      <p:pic>
        <p:nvPicPr>
          <p:cNvPr id="6" name="Imagen 5"/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67128" y="2035741"/>
            <a:ext cx="8711965" cy="44827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648336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4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" dirty="0" smtClean="0"/>
              <a:t>•Morona </a:t>
            </a:r>
            <a:r>
              <a:rPr lang="es-ES" dirty="0"/>
              <a:t>Santiago (Provincia)</a:t>
            </a:r>
            <a:endParaRPr lang="es-EC" dirty="0"/>
          </a:p>
        </p:txBody>
      </p:sp>
      <p:sp>
        <p:nvSpPr>
          <p:cNvPr id="7" name="Marcador de texto 6"/>
          <p:cNvSpPr>
            <a:spLocks noGrp="1"/>
          </p:cNvSpPr>
          <p:nvPr>
            <p:ph type="body" sz="quarter" idx="11"/>
          </p:nvPr>
        </p:nvSpPr>
        <p:spPr/>
        <p:txBody>
          <a:bodyPr>
            <a:normAutofit lnSpcReduction="10000"/>
          </a:bodyPr>
          <a:lstStyle/>
          <a:p>
            <a:r>
              <a:rPr lang="es-EC" dirty="0" smtClean="0"/>
              <a:t>03</a:t>
            </a:r>
            <a:endParaRPr lang="es-EC" dirty="0"/>
          </a:p>
        </p:txBody>
      </p:sp>
      <p:sp>
        <p:nvSpPr>
          <p:cNvPr id="4" name="CuadroTexto 3"/>
          <p:cNvSpPr txBox="1"/>
          <p:nvPr/>
        </p:nvSpPr>
        <p:spPr>
          <a:xfrm>
            <a:off x="978408" y="3072384"/>
            <a:ext cx="97840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C" dirty="0"/>
              <a:t> </a:t>
            </a:r>
          </a:p>
        </p:txBody>
      </p:sp>
      <p:graphicFrame>
        <p:nvGraphicFramePr>
          <p:cNvPr id="3" name="Tabla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31407945"/>
              </p:ext>
            </p:extLst>
          </p:nvPr>
        </p:nvGraphicFramePr>
        <p:xfrm>
          <a:off x="3819398" y="1139222"/>
          <a:ext cx="3477515" cy="54864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698413"/>
                <a:gridCol w="1062170"/>
                <a:gridCol w="858466"/>
                <a:gridCol w="858466"/>
              </a:tblGrid>
              <a:tr h="182880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s-EC" sz="1100" dirty="0">
                          <a:effectLst/>
                        </a:rPr>
                        <a:t>Dominio</a:t>
                      </a:r>
                      <a:endParaRPr lang="es-EC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b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s-EC" sz="1100">
                          <a:effectLst/>
                        </a:rPr>
                        <a:t>Tipo</a:t>
                      </a:r>
                      <a:endParaRPr lang="es-EC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b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s-EC" sz="1100">
                          <a:effectLst/>
                        </a:rPr>
                        <a:t>Viviendas</a:t>
                      </a:r>
                      <a:endParaRPr lang="es-EC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b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s-EC" sz="1100">
                          <a:effectLst/>
                        </a:rPr>
                        <a:t>Proporción</a:t>
                      </a:r>
                      <a:endParaRPr lang="es-EC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b"/>
                </a:tc>
              </a:tr>
              <a:tr h="182880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s-EC" sz="1100">
                          <a:effectLst/>
                        </a:rPr>
                        <a:t>14</a:t>
                      </a:r>
                      <a:endParaRPr lang="es-EC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b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s-EC" sz="1100" dirty="0">
                          <a:effectLst/>
                        </a:rPr>
                        <a:t>Costo</a:t>
                      </a:r>
                      <a:endParaRPr lang="es-EC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b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s-EC" sz="1100">
                          <a:effectLst/>
                        </a:rPr>
                        <a:t>2020</a:t>
                      </a:r>
                      <a:endParaRPr lang="es-EC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b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s-EC" sz="1100">
                          <a:effectLst/>
                        </a:rPr>
                        <a:t>4,45</a:t>
                      </a:r>
                      <a:endParaRPr lang="es-EC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b"/>
                </a:tc>
              </a:tr>
              <a:tr h="182880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s-EC" sz="1100">
                          <a:effectLst/>
                        </a:rPr>
                        <a:t>14</a:t>
                      </a:r>
                      <a:endParaRPr lang="es-EC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b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s-EC" sz="1100" dirty="0">
                          <a:effectLst/>
                        </a:rPr>
                        <a:t>Seguro</a:t>
                      </a:r>
                      <a:endParaRPr lang="es-EC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b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s-EC" sz="1100">
                          <a:effectLst/>
                        </a:rPr>
                        <a:t>43406</a:t>
                      </a:r>
                      <a:endParaRPr lang="es-EC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b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s-EC" sz="1100" dirty="0">
                          <a:effectLst/>
                        </a:rPr>
                        <a:t>95,55</a:t>
                      </a:r>
                      <a:endParaRPr lang="es-EC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4450" marR="44450" marT="0" marB="0" anchor="b"/>
                </a:tc>
              </a:tr>
            </a:tbl>
          </a:graphicData>
        </a:graphic>
      </p:graphicFrame>
      <p:pic>
        <p:nvPicPr>
          <p:cNvPr id="8" name="Imagen 7"/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22512" y="1815249"/>
            <a:ext cx="8302816" cy="47031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34396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Century Gothic">
      <a:maj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5365</TotalTime>
  <Words>291</Words>
  <Application>Microsoft Office PowerPoint</Application>
  <PresentationFormat>Panorámica</PresentationFormat>
  <Paragraphs>84</Paragraphs>
  <Slides>12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12</vt:i4>
      </vt:variant>
    </vt:vector>
  </HeadingPairs>
  <TitlesOfParts>
    <vt:vector size="17" baseType="lpstr">
      <vt:lpstr>Arial</vt:lpstr>
      <vt:lpstr>Calibri</vt:lpstr>
      <vt:lpstr>Century Gothic</vt:lpstr>
      <vt:lpstr>Times New Roman</vt:lpstr>
      <vt:lpstr>Tema de Office</vt:lpstr>
      <vt:lpstr>Presentación de PowerPoint</vt:lpstr>
      <vt:lpstr>Introducción</vt:lpstr>
      <vt:lpstr>Introducción</vt:lpstr>
      <vt:lpstr>Objetivos</vt:lpstr>
      <vt:lpstr>Objetivos</vt:lpstr>
      <vt:lpstr>Análisis</vt:lpstr>
      <vt:lpstr>Análisis</vt:lpstr>
      <vt:lpstr>• Machala</vt:lpstr>
      <vt:lpstr>•Morona Santiago (Provincia)</vt:lpstr>
      <vt:lpstr>•Pastaza (Provincia)</vt:lpstr>
      <vt:lpstr>•Nuevo Paraíso (Parroquia) - Orellana</vt:lpstr>
      <vt:lpstr>Presentación de PowerPoint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cajasmarcia@gmail.com</dc:creator>
  <cp:lastModifiedBy>INEC Omar Llambo</cp:lastModifiedBy>
  <cp:revision>515</cp:revision>
  <dcterms:created xsi:type="dcterms:W3CDTF">2021-05-27T23:45:58Z</dcterms:created>
  <dcterms:modified xsi:type="dcterms:W3CDTF">2024-07-31T13:50:15Z</dcterms:modified>
</cp:coreProperties>
</file>

<file path=docProps/thumbnail.jpeg>
</file>